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346" r:id="rId2"/>
    <p:sldId id="414" r:id="rId3"/>
    <p:sldId id="415" r:id="rId4"/>
    <p:sldId id="321" r:id="rId5"/>
    <p:sldId id="320" r:id="rId6"/>
    <p:sldId id="319" r:id="rId7"/>
    <p:sldId id="322" r:id="rId8"/>
    <p:sldId id="318" r:id="rId9"/>
    <p:sldId id="324" r:id="rId10"/>
    <p:sldId id="325" r:id="rId11"/>
    <p:sldId id="326" r:id="rId12"/>
    <p:sldId id="328" r:id="rId13"/>
    <p:sldId id="329" r:id="rId14"/>
    <p:sldId id="330" r:id="rId15"/>
    <p:sldId id="332" r:id="rId16"/>
    <p:sldId id="418" r:id="rId17"/>
    <p:sldId id="419" r:id="rId18"/>
    <p:sldId id="347" r:id="rId19"/>
    <p:sldId id="416" r:id="rId20"/>
    <p:sldId id="331" r:id="rId21"/>
    <p:sldId id="403" r:id="rId22"/>
    <p:sldId id="413" r:id="rId23"/>
    <p:sldId id="386" r:id="rId24"/>
    <p:sldId id="402" r:id="rId25"/>
    <p:sldId id="387" r:id="rId26"/>
    <p:sldId id="401" r:id="rId27"/>
    <p:sldId id="404" r:id="rId28"/>
    <p:sldId id="405" r:id="rId29"/>
    <p:sldId id="406" r:id="rId30"/>
    <p:sldId id="407" r:id="rId31"/>
    <p:sldId id="410" r:id="rId32"/>
    <p:sldId id="408" r:id="rId33"/>
    <p:sldId id="40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8FA96B-1B54-4186-AF22-C4A8045FC8CA}" v="208" dt="2026-01-04T23:02:18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10" autoAdjust="0"/>
    <p:restoredTop sz="95673"/>
  </p:normalViewPr>
  <p:slideViewPr>
    <p:cSldViewPr snapToGrid="0">
      <p:cViewPr varScale="1">
        <p:scale>
          <a:sx n="93" d="100"/>
          <a:sy n="93" d="100"/>
        </p:scale>
        <p:origin x="13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E6FCA-DB99-AB45-9C35-D5837833298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C376C-F90F-A344-B412-4EA2D4772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6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C376C-F90F-A344-B412-4EA2D4772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9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B2B-C044-4E08-8BEF-519EC82ECD0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091E-B81F-43E2-ADE7-A750901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3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B2B-C044-4E08-8BEF-519EC82ECD0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091E-B81F-43E2-ADE7-A750901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21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B2B-C044-4E08-8BEF-519EC82ECD0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091E-B81F-43E2-ADE7-A750901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3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B2B-C044-4E08-8BEF-519EC82ECD0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091E-B81F-43E2-ADE7-A750901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23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B2B-C044-4E08-8BEF-519EC82ECD0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091E-B81F-43E2-ADE7-A750901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3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B2B-C044-4E08-8BEF-519EC82ECD0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091E-B81F-43E2-ADE7-A750901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0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B2B-C044-4E08-8BEF-519EC82ECD0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091E-B81F-43E2-ADE7-A750901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8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B2B-C044-4E08-8BEF-519EC82ECD0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091E-B81F-43E2-ADE7-A750901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B2B-C044-4E08-8BEF-519EC82ECD0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091E-B81F-43E2-ADE7-A750901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47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B2B-C044-4E08-8BEF-519EC82ECD0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091E-B81F-43E2-ADE7-A750901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9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B2B-C044-4E08-8BEF-519EC82ECD0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091E-B81F-43E2-ADE7-A750901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EB2B-C044-4E08-8BEF-519EC82ECD0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0091E-B81F-43E2-ADE7-A750901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1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5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9.mp4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A3142-E6ED-422B-1C0F-E652D4F0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3E256C-8A75-4925-67BF-FCA1B0D5CDAA}"/>
              </a:ext>
            </a:extLst>
          </p:cNvPr>
          <p:cNvSpPr txBox="1"/>
          <p:nvPr/>
        </p:nvSpPr>
        <p:spPr>
          <a:xfrm>
            <a:off x="127852" y="986316"/>
            <a:ext cx="36821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66FF33"/>
                </a:solidFill>
              </a:rPr>
              <a:t>A Leak Without a Trail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68281-B8FB-2EB2-FF71-5BABACE07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3" b="50319"/>
          <a:stretch>
            <a:fillRect/>
          </a:stretch>
        </p:blipFill>
        <p:spPr>
          <a:xfrm>
            <a:off x="3810000" y="157654"/>
            <a:ext cx="5206147" cy="533600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36CED4F4-3761-883C-8F8A-1A23EE465130}"/>
              </a:ext>
            </a:extLst>
          </p:cNvPr>
          <p:cNvSpPr txBox="1">
            <a:spLocks/>
          </p:cNvSpPr>
          <p:nvPr/>
        </p:nvSpPr>
        <p:spPr>
          <a:xfrm>
            <a:off x="118614" y="5638801"/>
            <a:ext cx="9025386" cy="116528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/>
              <a:t>BANANA 🍌 Team </a:t>
            </a:r>
          </a:p>
          <a:p>
            <a:pPr marL="0" indent="0" defTabSz="832104">
              <a:spcBef>
                <a:spcPts val="900"/>
              </a:spcBef>
              <a:buNone/>
              <a:defRPr sz="2548"/>
            </a:pPr>
            <a:r>
              <a:rPr lang="en-US" sz="2400" dirty="0"/>
              <a:t>Department of Neurosurgery and Radiology, NYU Langone Health, New York</a:t>
            </a:r>
          </a:p>
        </p:txBody>
      </p:sp>
    </p:spTree>
    <p:extLst>
      <p:ext uri="{BB962C8B-B14F-4D97-AF65-F5344CB8AC3E}">
        <p14:creationId xmlns:p14="http://schemas.microsoft.com/office/powerpoint/2010/main" val="699332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CA7EE-C0F3-0262-3E38-0D6240082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A34EE7C-2D48-03E2-0538-AA40E05C1D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67" r="4586"/>
          <a:stretch>
            <a:fillRect/>
          </a:stretch>
        </p:blipFill>
        <p:spPr>
          <a:xfrm>
            <a:off x="6384637" y="1896138"/>
            <a:ext cx="2645063" cy="3351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D52FC7-FB91-005B-61D1-AFD3A7DF2A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99"/>
          <a:stretch>
            <a:fillRect/>
          </a:stretch>
        </p:blipFill>
        <p:spPr>
          <a:xfrm>
            <a:off x="3613738" y="1896138"/>
            <a:ext cx="2645063" cy="3372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D236D-D6C9-0AD0-C8DB-A364E886A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95" y="1896139"/>
            <a:ext cx="3312883" cy="3372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527819-71B7-FDE4-4E3B-CC41750B2DE4}"/>
              </a:ext>
            </a:extLst>
          </p:cNvPr>
          <p:cNvSpPr txBox="1"/>
          <p:nvPr/>
        </p:nvSpPr>
        <p:spPr>
          <a:xfrm>
            <a:off x="1448366" y="352339"/>
            <a:ext cx="61328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6FF33"/>
                </a:solidFill>
              </a:rPr>
              <a:t>Confirmed leak with CBCT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2BC3CF-AFAB-CD95-74A0-FAA92A444FD6}"/>
              </a:ext>
            </a:extLst>
          </p:cNvPr>
          <p:cNvCxnSpPr>
            <a:cxnSpLocks/>
          </p:cNvCxnSpPr>
          <p:nvPr/>
        </p:nvCxnSpPr>
        <p:spPr>
          <a:xfrm flipH="1" flipV="1">
            <a:off x="2957989" y="3496887"/>
            <a:ext cx="322721" cy="260682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17B337-6766-8D17-D1BD-1B7EDA4CA539}"/>
              </a:ext>
            </a:extLst>
          </p:cNvPr>
          <p:cNvCxnSpPr>
            <a:cxnSpLocks/>
          </p:cNvCxnSpPr>
          <p:nvPr/>
        </p:nvCxnSpPr>
        <p:spPr>
          <a:xfrm flipH="1">
            <a:off x="4667821" y="3467525"/>
            <a:ext cx="536896" cy="319405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19A117-3BF7-228D-99AE-A9122555929A}"/>
              </a:ext>
            </a:extLst>
          </p:cNvPr>
          <p:cNvCxnSpPr>
            <a:cxnSpLocks/>
          </p:cNvCxnSpPr>
          <p:nvPr/>
        </p:nvCxnSpPr>
        <p:spPr>
          <a:xfrm flipH="1">
            <a:off x="4821836" y="4048924"/>
            <a:ext cx="536896" cy="319405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AC48702-139C-3AC9-304B-F9D135FA94D5}"/>
              </a:ext>
            </a:extLst>
          </p:cNvPr>
          <p:cNvSpPr/>
          <p:nvPr/>
        </p:nvSpPr>
        <p:spPr>
          <a:xfrm>
            <a:off x="7177890" y="2444216"/>
            <a:ext cx="532881" cy="1149292"/>
          </a:xfrm>
          <a:custGeom>
            <a:avLst/>
            <a:gdLst>
              <a:gd name="csX0" fmla="*/ 448318 w 532881"/>
              <a:gd name="csY0" fmla="*/ 0 h 1149292"/>
              <a:gd name="csX1" fmla="*/ 523818 w 532881"/>
              <a:gd name="csY1" fmla="*/ 142613 h 1149292"/>
              <a:gd name="csX2" fmla="*/ 263760 w 532881"/>
              <a:gd name="csY2" fmla="*/ 394283 h 1149292"/>
              <a:gd name="csX3" fmla="*/ 28868 w 532881"/>
              <a:gd name="csY3" fmla="*/ 562063 h 1149292"/>
              <a:gd name="csX4" fmla="*/ 12090 w 532881"/>
              <a:gd name="csY4" fmla="*/ 1149292 h 11492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32881" h="1149292">
                <a:moveTo>
                  <a:pt x="448318" y="0"/>
                </a:moveTo>
                <a:cubicBezTo>
                  <a:pt x="501448" y="38449"/>
                  <a:pt x="554578" y="76899"/>
                  <a:pt x="523818" y="142613"/>
                </a:cubicBezTo>
                <a:cubicBezTo>
                  <a:pt x="493058" y="208327"/>
                  <a:pt x="346252" y="324375"/>
                  <a:pt x="263760" y="394283"/>
                </a:cubicBezTo>
                <a:cubicBezTo>
                  <a:pt x="181268" y="464191"/>
                  <a:pt x="70813" y="436228"/>
                  <a:pt x="28868" y="562063"/>
                </a:cubicBezTo>
                <a:cubicBezTo>
                  <a:pt x="-13077" y="687898"/>
                  <a:pt x="-494" y="918595"/>
                  <a:pt x="12090" y="1149292"/>
                </a:cubicBezTo>
              </a:path>
            </a:pathLst>
          </a:custGeom>
          <a:ln w="57150">
            <a:solidFill>
              <a:srgbClr val="66FF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DE60E-5843-163C-1D4A-82EDA87E9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DB2617-3C4B-2A6F-0105-365410B4C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73" y="1745670"/>
            <a:ext cx="4081525" cy="40511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5AD321-6AD3-9942-AB76-DB3164827040}"/>
              </a:ext>
            </a:extLst>
          </p:cNvPr>
          <p:cNvSpPr txBox="1"/>
          <p:nvPr/>
        </p:nvSpPr>
        <p:spPr>
          <a:xfrm>
            <a:off x="71438" y="304800"/>
            <a:ext cx="9163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66FF33"/>
                </a:solidFill>
              </a:rPr>
              <a:t>Patient turned supine and big pouch accessed directly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15F3F-5DE6-E87C-4C7A-AE73E0E62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302" y="1745670"/>
            <a:ext cx="4215408" cy="4117475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3A37BBF-E724-5517-5C85-F4B8332B8D64}"/>
              </a:ext>
            </a:extLst>
          </p:cNvPr>
          <p:cNvCxnSpPr>
            <a:cxnSpLocks/>
          </p:cNvCxnSpPr>
          <p:nvPr/>
        </p:nvCxnSpPr>
        <p:spPr>
          <a:xfrm flipH="1">
            <a:off x="3812608" y="3543300"/>
            <a:ext cx="565082" cy="261107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8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058AE-EF4D-3E11-F277-034D67BD4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616A4689-8A9B-5DDB-791B-7DFA352DCE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299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287" y="1643062"/>
            <a:ext cx="4251613" cy="4333876"/>
          </a:xfrm>
          <a:prstGeom prst="rect">
            <a:avLst/>
          </a:prstGeom>
        </p:spPr>
      </p:pic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556E8605-96A9-A370-94A2-BC8F69EDA69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7089" y="1643062"/>
            <a:ext cx="4251614" cy="4333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28F7ED-7645-B875-6C19-296CCFB2E789}"/>
              </a:ext>
            </a:extLst>
          </p:cNvPr>
          <p:cNvSpPr txBox="1"/>
          <p:nvPr/>
        </p:nvSpPr>
        <p:spPr>
          <a:xfrm>
            <a:off x="1767732" y="263904"/>
            <a:ext cx="62340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6FF33"/>
                </a:solidFill>
              </a:rPr>
              <a:t>Retrograde Lymphography</a:t>
            </a:r>
          </a:p>
        </p:txBody>
      </p:sp>
    </p:spTree>
    <p:extLst>
      <p:ext uri="{BB962C8B-B14F-4D97-AF65-F5344CB8AC3E}">
        <p14:creationId xmlns:p14="http://schemas.microsoft.com/office/powerpoint/2010/main" val="121347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C820E-F02E-E323-AD12-9907CED69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59A22DB0-CA48-D771-1883-FA6AC134A2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34" y="1095589"/>
            <a:ext cx="4426858" cy="4508258"/>
          </a:xfrm>
          <a:prstGeom prst="rect">
            <a:avLst/>
          </a:prstGeom>
        </p:spPr>
      </p:pic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F5F4339E-0554-5B60-70D9-B36B3D25BEB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0310" y="1095589"/>
            <a:ext cx="4347297" cy="45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1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8CCC2-8EF3-6920-4F4F-7D162EC0F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3CB54A-225A-7CF1-97AB-6F9BFF8DF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39850"/>
            <a:ext cx="4135588" cy="4248150"/>
          </a:xfrm>
          <a:prstGeom prst="rect">
            <a:avLst/>
          </a:prstGeom>
        </p:spPr>
      </p:pic>
      <p:pic>
        <p:nvPicPr>
          <p:cNvPr id="2" name="Picture 1" descr="A white spot on a black background&#10;&#10;AI-generated content may be incorrect.">
            <a:extLst>
              <a:ext uri="{FF2B5EF4-FFF2-40B4-BE49-F238E27FC236}">
                <a16:creationId xmlns:a16="http://schemas.microsoft.com/office/drawing/2014/main" id="{F3D621A9-6F97-5769-87B9-94A4A4CD4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1" y="1369999"/>
            <a:ext cx="3858462" cy="411800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B97ADF7-F2F2-4194-24AA-6F24B853654C}"/>
              </a:ext>
            </a:extLst>
          </p:cNvPr>
          <p:cNvCxnSpPr>
            <a:cxnSpLocks/>
          </p:cNvCxnSpPr>
          <p:nvPr/>
        </p:nvCxnSpPr>
        <p:spPr>
          <a:xfrm flipH="1">
            <a:off x="2344506" y="2913031"/>
            <a:ext cx="583957" cy="545587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5296B2E-B1D0-B6E3-B7E6-58271301D8CB}"/>
              </a:ext>
            </a:extLst>
          </p:cNvPr>
          <p:cNvCxnSpPr>
            <a:cxnSpLocks/>
          </p:cNvCxnSpPr>
          <p:nvPr/>
        </p:nvCxnSpPr>
        <p:spPr>
          <a:xfrm flipH="1">
            <a:off x="1964685" y="2671011"/>
            <a:ext cx="759641" cy="484040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9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59F6E-4EBD-27DF-0135-73C943BD7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2193D4-4637-5518-BF50-4016D2ED7A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680" b="14848"/>
          <a:stretch>
            <a:fillRect/>
          </a:stretch>
        </p:blipFill>
        <p:spPr>
          <a:xfrm>
            <a:off x="127494" y="175823"/>
            <a:ext cx="4523011" cy="463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C95998-4801-FE86-555B-B49237D73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66" t="4781" r="7298" b="8109"/>
          <a:stretch>
            <a:fillRect/>
          </a:stretch>
        </p:blipFill>
        <p:spPr>
          <a:xfrm flipH="1">
            <a:off x="4707883" y="175823"/>
            <a:ext cx="4328719" cy="463771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4FD231-F45A-BF34-C18D-C99055C6EC7E}"/>
              </a:ext>
            </a:extLst>
          </p:cNvPr>
          <p:cNvCxnSpPr>
            <a:cxnSpLocks/>
          </p:cNvCxnSpPr>
          <p:nvPr/>
        </p:nvCxnSpPr>
        <p:spPr>
          <a:xfrm flipH="1">
            <a:off x="1658702" y="1586164"/>
            <a:ext cx="807773" cy="189386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050F92-2699-A9A1-D7E6-165CF29FAA92}"/>
              </a:ext>
            </a:extLst>
          </p:cNvPr>
          <p:cNvCxnSpPr>
            <a:cxnSpLocks/>
          </p:cNvCxnSpPr>
          <p:nvPr/>
        </p:nvCxnSpPr>
        <p:spPr>
          <a:xfrm>
            <a:off x="5390150" y="1864896"/>
            <a:ext cx="846209" cy="293275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E4F680F-C0C7-B000-266A-C55551DDDC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106"/>
          <a:stretch>
            <a:fillRect/>
          </a:stretch>
        </p:blipFill>
        <p:spPr>
          <a:xfrm>
            <a:off x="5478011" y="4933741"/>
            <a:ext cx="2639443" cy="1866774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A5777A9B-E77B-D6A4-DF66-00E5153CB7A9}"/>
              </a:ext>
            </a:extLst>
          </p:cNvPr>
          <p:cNvSpPr/>
          <p:nvPr/>
        </p:nvSpPr>
        <p:spPr>
          <a:xfrm>
            <a:off x="6486140" y="2372793"/>
            <a:ext cx="386102" cy="1170477"/>
          </a:xfrm>
          <a:custGeom>
            <a:avLst/>
            <a:gdLst>
              <a:gd name="connsiteX0" fmla="*/ 74127 w 386102"/>
              <a:gd name="connsiteY0" fmla="*/ 24965 h 1170477"/>
              <a:gd name="connsiteX1" fmla="*/ 275094 w 386102"/>
              <a:gd name="connsiteY1" fmla="*/ 4868 h 1170477"/>
              <a:gd name="connsiteX2" fmla="*/ 385626 w 386102"/>
              <a:gd name="connsiteY2" fmla="*/ 105352 h 1170477"/>
              <a:gd name="connsiteX3" fmla="*/ 234900 w 386102"/>
              <a:gd name="connsiteY3" fmla="*/ 416850 h 1170477"/>
              <a:gd name="connsiteX4" fmla="*/ 23885 w 386102"/>
              <a:gd name="connsiteY4" fmla="*/ 728349 h 1170477"/>
              <a:gd name="connsiteX5" fmla="*/ 13837 w 386102"/>
              <a:gd name="connsiteY5" fmla="*/ 1170477 h 117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102" h="1170477">
                <a:moveTo>
                  <a:pt x="74127" y="24965"/>
                </a:moveTo>
                <a:cubicBezTo>
                  <a:pt x="148652" y="8217"/>
                  <a:pt x="223178" y="-8530"/>
                  <a:pt x="275094" y="4868"/>
                </a:cubicBezTo>
                <a:cubicBezTo>
                  <a:pt x="327011" y="18266"/>
                  <a:pt x="392325" y="36688"/>
                  <a:pt x="385626" y="105352"/>
                </a:cubicBezTo>
                <a:cubicBezTo>
                  <a:pt x="378927" y="174016"/>
                  <a:pt x="295190" y="313017"/>
                  <a:pt x="234900" y="416850"/>
                </a:cubicBezTo>
                <a:cubicBezTo>
                  <a:pt x="174610" y="520683"/>
                  <a:pt x="60729" y="602745"/>
                  <a:pt x="23885" y="728349"/>
                </a:cubicBezTo>
                <a:cubicBezTo>
                  <a:pt x="-12959" y="853953"/>
                  <a:pt x="439" y="1012215"/>
                  <a:pt x="13837" y="1170477"/>
                </a:cubicBezTo>
              </a:path>
            </a:pathLst>
          </a:cu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FF33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993E6D-948E-87F6-0EC6-B3A831CBE307}"/>
              </a:ext>
            </a:extLst>
          </p:cNvPr>
          <p:cNvSpPr/>
          <p:nvPr/>
        </p:nvSpPr>
        <p:spPr>
          <a:xfrm>
            <a:off x="1162175" y="587542"/>
            <a:ext cx="1070810" cy="974558"/>
          </a:xfrm>
          <a:prstGeom prst="ellipse">
            <a:avLst/>
          </a:prstGeom>
          <a:noFill/>
          <a:ln w="5715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69A642-A370-9A4E-8608-E823696BDA56}"/>
              </a:ext>
            </a:extLst>
          </p:cNvPr>
          <p:cNvSpPr/>
          <p:nvPr/>
        </p:nvSpPr>
        <p:spPr>
          <a:xfrm>
            <a:off x="6144112" y="1114561"/>
            <a:ext cx="1122959" cy="1041543"/>
          </a:xfrm>
          <a:prstGeom prst="ellipse">
            <a:avLst/>
          </a:prstGeom>
          <a:noFill/>
          <a:ln w="5715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6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A54AF-BC0F-F7CA-4D68-5618B3405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078C7-EAC1-C349-EF0E-F92F68D55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0844"/>
            <a:ext cx="7886700" cy="7778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6FF33"/>
                </a:solidFill>
              </a:rPr>
              <a:t>Literature – CSF Lymphatic Fistula</a:t>
            </a:r>
          </a:p>
        </p:txBody>
      </p:sp>
      <p:pic>
        <p:nvPicPr>
          <p:cNvPr id="4" name="Picture 3" descr="A close-up of a medical scan&#10;&#10;AI-generated content may be incorrect.">
            <a:extLst>
              <a:ext uri="{FF2B5EF4-FFF2-40B4-BE49-F238E27FC236}">
                <a16:creationId xmlns:a16="http://schemas.microsoft.com/office/drawing/2014/main" id="{B715AEDA-7CF3-9518-B51F-0126EA7A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781" y="1143001"/>
            <a:ext cx="3775967" cy="1309340"/>
          </a:xfrm>
          <a:prstGeom prst="rect">
            <a:avLst/>
          </a:prstGeom>
        </p:spPr>
      </p:pic>
      <p:pic>
        <p:nvPicPr>
          <p:cNvPr id="5" name="Picture 4" descr="A close-up of an x-ray&#10;&#10;AI-generated content may be incorrect.">
            <a:extLst>
              <a:ext uri="{FF2B5EF4-FFF2-40B4-BE49-F238E27FC236}">
                <a16:creationId xmlns:a16="http://schemas.microsoft.com/office/drawing/2014/main" id="{027E2B44-F170-BD40-26CC-B03162D1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567" y="2606646"/>
            <a:ext cx="3229181" cy="40805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45E4C2-BF1D-6D10-E36C-386883F39C54}"/>
              </a:ext>
            </a:extLst>
          </p:cNvPr>
          <p:cNvSpPr txBox="1"/>
          <p:nvPr/>
        </p:nvSpPr>
        <p:spPr>
          <a:xfrm>
            <a:off x="199134" y="1289088"/>
            <a:ext cx="4791966" cy="5128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dirty="0"/>
              <a:t>CSF-lymphatic fistulas only in a few cases mostly in association with:</a:t>
            </a:r>
          </a:p>
          <a:p>
            <a:r>
              <a:rPr lang="en-US" dirty="0" err="1"/>
              <a:t>Venolymphatic</a:t>
            </a:r>
            <a:r>
              <a:rPr lang="en-US" dirty="0"/>
              <a:t> malformation</a:t>
            </a:r>
          </a:p>
          <a:p>
            <a:r>
              <a:rPr lang="en-US" dirty="0"/>
              <a:t>Gorham–Stout disease</a:t>
            </a:r>
          </a:p>
          <a:p>
            <a:r>
              <a:rPr lang="en-US" dirty="0"/>
              <a:t>Klippel–</a:t>
            </a:r>
            <a:r>
              <a:rPr lang="en-US" dirty="0" err="1"/>
              <a:t>Trenaunay</a:t>
            </a:r>
            <a:endParaRPr lang="en-US" dirty="0"/>
          </a:p>
          <a:p>
            <a:r>
              <a:rPr lang="en-US" dirty="0" err="1"/>
              <a:t>Kaposiform</a:t>
            </a:r>
            <a:r>
              <a:rPr lang="en-US" dirty="0"/>
              <a:t> lymphangiomatosis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One recent idiopathic case</a:t>
            </a:r>
          </a:p>
        </p:txBody>
      </p:sp>
    </p:spTree>
    <p:extLst>
      <p:ext uri="{BB962C8B-B14F-4D97-AF65-F5344CB8AC3E}">
        <p14:creationId xmlns:p14="http://schemas.microsoft.com/office/powerpoint/2010/main" val="118137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3981E-635B-9563-3457-6C90BED99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97FB-605C-F58C-3F45-D053C860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3871"/>
            <a:ext cx="7886700" cy="7778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6FF33"/>
                </a:solidFill>
              </a:rPr>
              <a:t>Literature - Gorham Stout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848A7-BF73-7BD8-07F5-FD74017A2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5965"/>
            <a:ext cx="7886700" cy="1803035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Gorham Stout Disease</a:t>
            </a:r>
          </a:p>
          <a:p>
            <a:pPr lvl="1"/>
            <a:r>
              <a:rPr lang="en-US" sz="3200" dirty="0"/>
              <a:t>gradual bone loss (osteolysis) caused by an abnormal overgrowth of lymphatic vessels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02A4E15-3F14-8F3C-99D6-219BD1765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999"/>
          <a:stretch>
            <a:fillRect/>
          </a:stretch>
        </p:blipFill>
        <p:spPr>
          <a:xfrm>
            <a:off x="76200" y="4029161"/>
            <a:ext cx="3171306" cy="1803035"/>
          </a:xfrm>
          <a:prstGeom prst="rect">
            <a:avLst/>
          </a:prstGeom>
        </p:spPr>
      </p:pic>
      <p:pic>
        <p:nvPicPr>
          <p:cNvPr id="8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DE536331-36EC-44FE-9A56-27755F660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>
            <a:fillRect/>
          </a:stretch>
        </p:blipFill>
        <p:spPr>
          <a:xfrm>
            <a:off x="3304656" y="4029161"/>
            <a:ext cx="5763144" cy="18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87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B99E7-DEF9-D415-1A8B-E3101D3DE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A26D99-77D1-6080-5664-147C67BF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310" y="163234"/>
            <a:ext cx="6071380" cy="5926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C31AE0-FDA1-29B0-428D-1CD63D1A4E67}"/>
              </a:ext>
            </a:extLst>
          </p:cNvPr>
          <p:cNvSpPr txBox="1"/>
          <p:nvPr/>
        </p:nvSpPr>
        <p:spPr>
          <a:xfrm>
            <a:off x="3055976" y="6089301"/>
            <a:ext cx="30320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6FF33"/>
                </a:solidFill>
              </a:rPr>
              <a:t>What to do?</a:t>
            </a:r>
          </a:p>
        </p:txBody>
      </p:sp>
    </p:spTree>
    <p:extLst>
      <p:ext uri="{BB962C8B-B14F-4D97-AF65-F5344CB8AC3E}">
        <p14:creationId xmlns:p14="http://schemas.microsoft.com/office/powerpoint/2010/main" val="1512773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81252-C5F6-D4E0-C968-EBB6D513E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0729E-64CB-DB20-ECFA-F5438B7B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6803"/>
          <a:stretch>
            <a:fillRect/>
          </a:stretch>
        </p:blipFill>
        <p:spPr>
          <a:xfrm>
            <a:off x="201705" y="1586357"/>
            <a:ext cx="8740590" cy="368528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CF1682-B05C-A306-E772-E10202686931}"/>
              </a:ext>
            </a:extLst>
          </p:cNvPr>
          <p:cNvCxnSpPr>
            <a:cxnSpLocks/>
          </p:cNvCxnSpPr>
          <p:nvPr/>
        </p:nvCxnSpPr>
        <p:spPr>
          <a:xfrm flipV="1">
            <a:off x="452177" y="2949751"/>
            <a:ext cx="1111863" cy="4692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234323-4105-52B1-BAEF-87ECD2264EC6}"/>
              </a:ext>
            </a:extLst>
          </p:cNvPr>
          <p:cNvCxnSpPr>
            <a:cxnSpLocks/>
          </p:cNvCxnSpPr>
          <p:nvPr/>
        </p:nvCxnSpPr>
        <p:spPr>
          <a:xfrm flipH="1" flipV="1">
            <a:off x="6298488" y="3865826"/>
            <a:ext cx="554488" cy="10641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BBC147E-3978-8F13-CDF9-A2A04425882D}"/>
              </a:ext>
            </a:extLst>
          </p:cNvPr>
          <p:cNvSpPr txBox="1"/>
          <p:nvPr/>
        </p:nvSpPr>
        <p:spPr>
          <a:xfrm>
            <a:off x="720881" y="5698420"/>
            <a:ext cx="77022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6FF33"/>
                </a:solidFill>
              </a:rPr>
              <a:t>Closest and straightest pathway?</a:t>
            </a:r>
          </a:p>
        </p:txBody>
      </p:sp>
    </p:spTree>
    <p:extLst>
      <p:ext uri="{BB962C8B-B14F-4D97-AF65-F5344CB8AC3E}">
        <p14:creationId xmlns:p14="http://schemas.microsoft.com/office/powerpoint/2010/main" val="557216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916DF-604B-47C8-5BD2-F91E071B9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0483"/>
          </a:xfrm>
        </p:spPr>
        <p:txBody>
          <a:bodyPr/>
          <a:lstStyle/>
          <a:p>
            <a:r>
              <a:rPr lang="en-US" dirty="0"/>
              <a:t>Relevant 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5CA5E-13AE-4DF5-A94C-88A10389C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Consultant for JJ and proctor for </a:t>
            </a:r>
            <a:r>
              <a:rPr lang="en-US" dirty="0" err="1"/>
              <a:t>nBCA</a:t>
            </a:r>
            <a:endParaRPr lang="en-US" dirty="0"/>
          </a:p>
          <a:p>
            <a:r>
              <a:rPr lang="en-US" dirty="0"/>
              <a:t>Consultant for Terumo Neurovascular</a:t>
            </a:r>
          </a:p>
          <a:p>
            <a:r>
              <a:rPr lang="en-US" dirty="0"/>
              <a:t>Consultant for Siemens</a:t>
            </a:r>
          </a:p>
        </p:txBody>
      </p:sp>
    </p:spTree>
    <p:extLst>
      <p:ext uri="{BB962C8B-B14F-4D97-AF65-F5344CB8AC3E}">
        <p14:creationId xmlns:p14="http://schemas.microsoft.com/office/powerpoint/2010/main" val="47224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947F2-E880-C5B7-392E-D9217DDAF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75579-F008-D5CC-5097-AAAF9C0C9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93" y="1746950"/>
            <a:ext cx="4293386" cy="452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B4E1A-5780-511F-4457-70C1CC4DD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46950"/>
            <a:ext cx="4387807" cy="452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5E71AB-2B34-424B-4785-488FB09FADF0}"/>
              </a:ext>
            </a:extLst>
          </p:cNvPr>
          <p:cNvSpPr txBox="1"/>
          <p:nvPr/>
        </p:nvSpPr>
        <p:spPr>
          <a:xfrm>
            <a:off x="1100761" y="477171"/>
            <a:ext cx="6942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6FF33"/>
                </a:solidFill>
              </a:rPr>
              <a:t>Planned direct stick approach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6F89A01-69B0-26A4-6EC2-E8D9E1022D8B}"/>
              </a:ext>
            </a:extLst>
          </p:cNvPr>
          <p:cNvCxnSpPr>
            <a:cxnSpLocks/>
          </p:cNvCxnSpPr>
          <p:nvPr/>
        </p:nvCxnSpPr>
        <p:spPr>
          <a:xfrm>
            <a:off x="1593631" y="4018620"/>
            <a:ext cx="1431957" cy="499592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CCBE772-47DC-3734-24C5-5835821EEAE9}"/>
              </a:ext>
            </a:extLst>
          </p:cNvPr>
          <p:cNvCxnSpPr>
            <a:cxnSpLocks/>
          </p:cNvCxnSpPr>
          <p:nvPr/>
        </p:nvCxnSpPr>
        <p:spPr>
          <a:xfrm>
            <a:off x="4666423" y="4518212"/>
            <a:ext cx="2231918" cy="0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977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C38AE-F1F5-15EE-8FBA-0D01D6EA6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122D59-527E-19D5-3AFE-8D2A5E2CA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913" y="1356528"/>
            <a:ext cx="5189534" cy="5280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2741C-0842-9698-ECE7-B0E6B093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1064"/>
            <a:ext cx="7886700" cy="10269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FF33"/>
                </a:solidFill>
              </a:rPr>
              <a:t>Angio patient prone, 3D-DSA of right CCA and Needle Guidance trajectory</a:t>
            </a:r>
          </a:p>
        </p:txBody>
      </p:sp>
    </p:spTree>
    <p:extLst>
      <p:ext uri="{BB962C8B-B14F-4D97-AF65-F5344CB8AC3E}">
        <p14:creationId xmlns:p14="http://schemas.microsoft.com/office/powerpoint/2010/main" val="1368558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9009D02-3DCB-3254-77A5-C88746BC96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50AEEF-4F92-DE77-EE25-9AE779178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61" y="605589"/>
            <a:ext cx="4430692" cy="5646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C07C3-8D69-104A-E790-F231ACAC5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801" y="1367589"/>
            <a:ext cx="3797384" cy="442762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16E2CCA-AAE7-F16F-4A18-A7D3D3699DFF}"/>
              </a:ext>
            </a:extLst>
          </p:cNvPr>
          <p:cNvCxnSpPr>
            <a:cxnSpLocks/>
          </p:cNvCxnSpPr>
          <p:nvPr/>
        </p:nvCxnSpPr>
        <p:spPr>
          <a:xfrm flipV="1">
            <a:off x="6059157" y="4500939"/>
            <a:ext cx="1111863" cy="469200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81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E42BA-D235-6138-D7C0-28B259530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94DA5-CA42-D8DD-9442-8EC1385E9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149" y="3422334"/>
            <a:ext cx="3125037" cy="3234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4D038-5FCF-EE4D-8776-96048EAA37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84" t="27626" r="28798" b="25272"/>
          <a:stretch>
            <a:fillRect/>
          </a:stretch>
        </p:blipFill>
        <p:spPr>
          <a:xfrm>
            <a:off x="1351874" y="444980"/>
            <a:ext cx="3110312" cy="2872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888EE-734A-B100-119F-CB6FC1D47D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92"/>
          <a:stretch>
            <a:fillRect/>
          </a:stretch>
        </p:blipFill>
        <p:spPr>
          <a:xfrm>
            <a:off x="4571999" y="444980"/>
            <a:ext cx="3286529" cy="2872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40CA1-C1D4-D42E-491F-ECD845A5E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29000"/>
            <a:ext cx="3286529" cy="322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1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AB47F-8E8F-5898-71B1-CCC935B97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DFDFB5-7A04-0014-DB18-A445D48EB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08" y="1770316"/>
            <a:ext cx="4220177" cy="3495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9A169-71BF-9040-26E6-5AA3DE67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338"/>
          <a:stretch>
            <a:fillRect/>
          </a:stretch>
        </p:blipFill>
        <p:spPr>
          <a:xfrm>
            <a:off x="4650017" y="1770316"/>
            <a:ext cx="4132243" cy="349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2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4E913-9E50-D89E-0587-73E8A9D67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7FCAF5-227E-BDBF-7E25-B0FB44E13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2" y="1431710"/>
            <a:ext cx="8897016" cy="3994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E139C-0C6D-12B7-F471-A561BC3186D2}"/>
              </a:ext>
            </a:extLst>
          </p:cNvPr>
          <p:cNvSpPr txBox="1"/>
          <p:nvPr/>
        </p:nvSpPr>
        <p:spPr>
          <a:xfrm>
            <a:off x="123492" y="5988818"/>
            <a:ext cx="9027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FF33"/>
                </a:solidFill>
              </a:rPr>
              <a:t>Tried gently to catheterize but not straightforward, decided to glue from this position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D86A79-70AA-0036-0CA7-3C670B79D17B}"/>
              </a:ext>
            </a:extLst>
          </p:cNvPr>
          <p:cNvCxnSpPr>
            <a:cxnSpLocks/>
          </p:cNvCxnSpPr>
          <p:nvPr/>
        </p:nvCxnSpPr>
        <p:spPr>
          <a:xfrm>
            <a:off x="1156447" y="2124635"/>
            <a:ext cx="245785" cy="735763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917CCD-7865-9631-4634-B0F5268BEF75}"/>
              </a:ext>
            </a:extLst>
          </p:cNvPr>
          <p:cNvCxnSpPr>
            <a:cxnSpLocks/>
          </p:cNvCxnSpPr>
          <p:nvPr/>
        </p:nvCxnSpPr>
        <p:spPr>
          <a:xfrm>
            <a:off x="5701553" y="2860398"/>
            <a:ext cx="599891" cy="152400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1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1416A-C6CB-B544-C5B9-9235612CD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4BB88-C06C-089F-D16A-B42E24AE3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82" y="1435080"/>
            <a:ext cx="8889435" cy="3987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8331D3-ECDA-A048-A64E-B266F4C258AF}"/>
              </a:ext>
            </a:extLst>
          </p:cNvPr>
          <p:cNvSpPr txBox="1"/>
          <p:nvPr/>
        </p:nvSpPr>
        <p:spPr>
          <a:xfrm>
            <a:off x="181070" y="6002265"/>
            <a:ext cx="8901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66FF33"/>
                </a:solidFill>
              </a:rPr>
              <a:t>nBCA</a:t>
            </a:r>
            <a:r>
              <a:rPr lang="en-US" sz="2400" dirty="0">
                <a:solidFill>
                  <a:srgbClr val="66FF33"/>
                </a:solidFill>
              </a:rPr>
              <a:t> 1:3 injected through HW Duo positioned within needle at its tip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5FBE912-D49F-FEC9-B063-23D4F17C2354}"/>
              </a:ext>
            </a:extLst>
          </p:cNvPr>
          <p:cNvCxnSpPr>
            <a:cxnSpLocks/>
          </p:cNvCxnSpPr>
          <p:nvPr/>
        </p:nvCxnSpPr>
        <p:spPr>
          <a:xfrm>
            <a:off x="1156447" y="2124635"/>
            <a:ext cx="245785" cy="735763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2CE5783-2554-3A3F-D3D9-AF95D6779149}"/>
              </a:ext>
            </a:extLst>
          </p:cNvPr>
          <p:cNvCxnSpPr>
            <a:cxnSpLocks/>
          </p:cNvCxnSpPr>
          <p:nvPr/>
        </p:nvCxnSpPr>
        <p:spPr>
          <a:xfrm>
            <a:off x="5782235" y="2860398"/>
            <a:ext cx="599891" cy="152400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46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BDD81-A21E-60A4-B04C-97A40DA0D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C248F-C5B0-596E-57EF-B9901D65F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717" y="984778"/>
            <a:ext cx="5736678" cy="5692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79CB11-E649-C680-8A1E-B9AE6EFD2DAE}"/>
              </a:ext>
            </a:extLst>
          </p:cNvPr>
          <p:cNvSpPr txBox="1"/>
          <p:nvPr/>
        </p:nvSpPr>
        <p:spPr>
          <a:xfrm>
            <a:off x="915261" y="70985"/>
            <a:ext cx="74192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6FF33"/>
                </a:solidFill>
              </a:rPr>
              <a:t>Post treatment , n-BCA in green</a:t>
            </a:r>
          </a:p>
        </p:txBody>
      </p:sp>
    </p:spTree>
    <p:extLst>
      <p:ext uri="{BB962C8B-B14F-4D97-AF65-F5344CB8AC3E}">
        <p14:creationId xmlns:p14="http://schemas.microsoft.com/office/powerpoint/2010/main" val="3510748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6176B-3F8B-41F9-9EAD-3A47C2E5B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B424C14-28F7-6549-5B9D-5E3DE13599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4139" y="924449"/>
            <a:ext cx="5877075" cy="56773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AC8815-688B-F440-CD90-29C21DBC3BB8}"/>
              </a:ext>
            </a:extLst>
          </p:cNvPr>
          <p:cNvSpPr txBox="1"/>
          <p:nvPr/>
        </p:nvSpPr>
        <p:spPr>
          <a:xfrm>
            <a:off x="915261" y="70985"/>
            <a:ext cx="74192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6FF33"/>
                </a:solidFill>
              </a:rPr>
              <a:t>Post treatment , n-BCA in green</a:t>
            </a:r>
          </a:p>
        </p:txBody>
      </p:sp>
    </p:spTree>
    <p:extLst>
      <p:ext uri="{BB962C8B-B14F-4D97-AF65-F5344CB8AC3E}">
        <p14:creationId xmlns:p14="http://schemas.microsoft.com/office/powerpoint/2010/main" val="32575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CE40A-4725-7CC7-130C-813109FBD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F0DED5-7EEF-E52F-1CA2-0A7BF191A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46" y="1557496"/>
            <a:ext cx="4124271" cy="4284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353025-3E90-B3A3-2CEA-BADC88023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808" y="1557495"/>
            <a:ext cx="4377369" cy="4284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0BFC78-361C-FA59-CCD6-CD5496D4FA6E}"/>
              </a:ext>
            </a:extLst>
          </p:cNvPr>
          <p:cNvSpPr txBox="1"/>
          <p:nvPr/>
        </p:nvSpPr>
        <p:spPr>
          <a:xfrm>
            <a:off x="2140257" y="121227"/>
            <a:ext cx="5073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66FF33"/>
                </a:solidFill>
              </a:rPr>
              <a:t>Point of Fistula!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539484A-8E72-EF4A-A82B-CC28904A6FAC}"/>
              </a:ext>
            </a:extLst>
          </p:cNvPr>
          <p:cNvCxnSpPr>
            <a:cxnSpLocks/>
          </p:cNvCxnSpPr>
          <p:nvPr/>
        </p:nvCxnSpPr>
        <p:spPr>
          <a:xfrm flipV="1">
            <a:off x="753627" y="4129150"/>
            <a:ext cx="1111863" cy="4692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08200F-6FB2-4284-B8B2-F626BFE3111B}"/>
              </a:ext>
            </a:extLst>
          </p:cNvPr>
          <p:cNvCxnSpPr>
            <a:cxnSpLocks/>
          </p:cNvCxnSpPr>
          <p:nvPr/>
        </p:nvCxnSpPr>
        <p:spPr>
          <a:xfrm flipV="1">
            <a:off x="4774643" y="3230693"/>
            <a:ext cx="1111863" cy="4692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675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x-ray of a human body&#10;&#10;AI-generated content may be incorrect.">
            <a:extLst>
              <a:ext uri="{FF2B5EF4-FFF2-40B4-BE49-F238E27FC236}">
                <a16:creationId xmlns:a16="http://schemas.microsoft.com/office/drawing/2014/main" id="{4885BDB3-B447-CD28-AA53-3D7473DB1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32" y="1769540"/>
            <a:ext cx="3566002" cy="3318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F3AF77-1F7D-96A4-5BAA-0F270EA1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72" y="163971"/>
            <a:ext cx="5280660" cy="760289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66FF33"/>
                </a:solidFill>
              </a:rPr>
              <a:t>Patient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3DA08-64CF-7449-FBA4-10807B7E6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49" y="1152143"/>
            <a:ext cx="4932036" cy="55418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Now 12 </a:t>
            </a:r>
            <a:r>
              <a:rPr lang="en-US" dirty="0" err="1"/>
              <a:t>yo</a:t>
            </a:r>
            <a:r>
              <a:rPr lang="en-US" dirty="0"/>
              <a:t> boy</a:t>
            </a:r>
          </a:p>
          <a:p>
            <a:r>
              <a:rPr lang="en-US" dirty="0"/>
              <a:t>9 years history of skull base defect and CSF leak with recurrent meningitis and positional headache since </a:t>
            </a:r>
            <a:r>
              <a:rPr lang="en-US" dirty="0" err="1"/>
              <a:t>yo</a:t>
            </a:r>
            <a:endParaRPr lang="en-US" dirty="0"/>
          </a:p>
          <a:p>
            <a:r>
              <a:rPr lang="en-US" dirty="0"/>
              <a:t>History of treated meningoceles </a:t>
            </a:r>
          </a:p>
          <a:p>
            <a:r>
              <a:rPr lang="en-US" dirty="0"/>
              <a:t>Despite that, continues to have recurrent meningitis and positional headache </a:t>
            </a:r>
          </a:p>
          <a:p>
            <a:r>
              <a:rPr lang="en-US" dirty="0"/>
              <a:t>3 myelogram/</a:t>
            </a:r>
            <a:r>
              <a:rPr lang="en-US" dirty="0" err="1"/>
              <a:t>cisternograms</a:t>
            </a:r>
            <a:r>
              <a:rPr lang="en-US" dirty="0"/>
              <a:t> done</a:t>
            </a:r>
          </a:p>
          <a:p>
            <a:r>
              <a:rPr lang="en-US" dirty="0"/>
              <a:t>Now in 2025 they ask for a repeat </a:t>
            </a:r>
            <a:r>
              <a:rPr lang="en-US" dirty="0" err="1"/>
              <a:t>cisternogram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EFC158-DED3-914A-E822-1D81B1150AF9}"/>
              </a:ext>
            </a:extLst>
          </p:cNvPr>
          <p:cNvCxnSpPr>
            <a:cxnSpLocks/>
          </p:cNvCxnSpPr>
          <p:nvPr/>
        </p:nvCxnSpPr>
        <p:spPr>
          <a:xfrm flipH="1">
            <a:off x="7677739" y="2440382"/>
            <a:ext cx="591833" cy="506835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62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DD756-1F41-85C0-F5EB-2867A468C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B361D0F3-6CED-681A-C665-D46DDA490B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529" y="1247283"/>
            <a:ext cx="4421471" cy="4556478"/>
          </a:xfrm>
          <a:prstGeom prst="rect">
            <a:avLst/>
          </a:prstGeom>
        </p:spPr>
      </p:pic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606466A1-48F5-8635-AD01-8D3230F8D8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1242352"/>
            <a:ext cx="4421471" cy="4556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9B2BF-39E3-938C-42EA-C4AEC2F1E2F2}"/>
              </a:ext>
            </a:extLst>
          </p:cNvPr>
          <p:cNvSpPr txBox="1"/>
          <p:nvPr/>
        </p:nvSpPr>
        <p:spPr>
          <a:xfrm>
            <a:off x="460650" y="0"/>
            <a:ext cx="8222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66FF33"/>
                </a:solidFill>
              </a:rPr>
              <a:t>Relationship of Fistula to ICA</a:t>
            </a:r>
          </a:p>
        </p:txBody>
      </p:sp>
    </p:spTree>
    <p:extLst>
      <p:ext uri="{BB962C8B-B14F-4D97-AF65-F5344CB8AC3E}">
        <p14:creationId xmlns:p14="http://schemas.microsoft.com/office/powerpoint/2010/main" val="333112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C75FF-02C9-114E-932C-992261320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5CAE71-E45F-21B1-0821-5C295A7D5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928" y="491490"/>
            <a:ext cx="5870914" cy="636651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8F3CD8F-FED4-3DE8-CF2C-8EC205368BD1}"/>
              </a:ext>
            </a:extLst>
          </p:cNvPr>
          <p:cNvCxnSpPr>
            <a:cxnSpLocks/>
          </p:cNvCxnSpPr>
          <p:nvPr/>
        </p:nvCxnSpPr>
        <p:spPr>
          <a:xfrm flipV="1">
            <a:off x="2015067" y="5136795"/>
            <a:ext cx="781151" cy="8576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233ECFD-5F04-9B2F-CADC-EE73D4E9B90E}"/>
              </a:ext>
            </a:extLst>
          </p:cNvPr>
          <p:cNvCxnSpPr>
            <a:cxnSpLocks/>
          </p:cNvCxnSpPr>
          <p:nvPr/>
        </p:nvCxnSpPr>
        <p:spPr>
          <a:xfrm flipV="1">
            <a:off x="4792133" y="1996024"/>
            <a:ext cx="935129" cy="1206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B055E0-8399-DFA7-42A8-E3D94304268A}"/>
              </a:ext>
            </a:extLst>
          </p:cNvPr>
          <p:cNvCxnSpPr>
            <a:cxnSpLocks/>
          </p:cNvCxnSpPr>
          <p:nvPr/>
        </p:nvCxnSpPr>
        <p:spPr>
          <a:xfrm flipH="1">
            <a:off x="2945614" y="1571562"/>
            <a:ext cx="1025088" cy="2388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2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413A8-7DC0-14F0-C1FC-C97A250B0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A4673993-3051-4DDF-C7ED-E26E0C4AD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1921" y="94129"/>
            <a:ext cx="5240158" cy="49009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ACB7D-824A-70CA-D878-AC1E2FC48E24}"/>
              </a:ext>
            </a:extLst>
          </p:cNvPr>
          <p:cNvSpPr txBox="1">
            <a:spLocks/>
          </p:cNvSpPr>
          <p:nvPr/>
        </p:nvSpPr>
        <p:spPr>
          <a:xfrm>
            <a:off x="92544" y="5215258"/>
            <a:ext cx="8958912" cy="15486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rgbClr val="66FF33"/>
                </a:solidFill>
              </a:rPr>
              <a:t>Outcome:</a:t>
            </a:r>
          </a:p>
          <a:p>
            <a:pPr marL="0" indent="0">
              <a:buNone/>
            </a:pPr>
            <a:r>
              <a:rPr lang="en-US" dirty="0"/>
              <a:t>Placed on antibiotics for few days</a:t>
            </a:r>
          </a:p>
          <a:p>
            <a:pPr marL="0" indent="0">
              <a:buNone/>
            </a:pPr>
            <a:r>
              <a:rPr lang="en-US" dirty="0"/>
              <a:t>No immediate complications</a:t>
            </a:r>
          </a:p>
        </p:txBody>
      </p:sp>
    </p:spTree>
    <p:extLst>
      <p:ext uri="{BB962C8B-B14F-4D97-AF65-F5344CB8AC3E}">
        <p14:creationId xmlns:p14="http://schemas.microsoft.com/office/powerpoint/2010/main" val="372362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18A12-72A9-4790-5904-85D815B1C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538594-5D7A-A662-3E91-EC6BE832E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124" y="2386369"/>
            <a:ext cx="4479455" cy="4363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7D98F4-DBD8-7560-C0D9-CF27650FE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" y="2386369"/>
            <a:ext cx="4479455" cy="4363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927DAD-7D4E-100A-CB16-518B8772C2F6}"/>
              </a:ext>
            </a:extLst>
          </p:cNvPr>
          <p:cNvSpPr txBox="1"/>
          <p:nvPr/>
        </p:nvSpPr>
        <p:spPr>
          <a:xfrm>
            <a:off x="3956841" y="5734615"/>
            <a:ext cx="1183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66FF33"/>
                </a:solidFill>
              </a:rPr>
              <a:t>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F45A7-BAD7-EB5B-DA82-B32FB2D791C5}"/>
              </a:ext>
            </a:extLst>
          </p:cNvPr>
          <p:cNvSpPr txBox="1"/>
          <p:nvPr/>
        </p:nvSpPr>
        <p:spPr>
          <a:xfrm>
            <a:off x="3077956" y="0"/>
            <a:ext cx="2367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6FF33"/>
                </a:solidFill>
              </a:rPr>
              <a:t>Summary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F677C-EE60-0A19-24F0-9EC6C538F05F}"/>
              </a:ext>
            </a:extLst>
          </p:cNvPr>
          <p:cNvSpPr txBox="1">
            <a:spLocks/>
          </p:cNvSpPr>
          <p:nvPr/>
        </p:nvSpPr>
        <p:spPr>
          <a:xfrm>
            <a:off x="143486" y="743627"/>
            <a:ext cx="8958912" cy="16427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CSF-LF, a one-off or an underdiagnosed entity?</a:t>
            </a:r>
          </a:p>
          <a:p>
            <a:r>
              <a:rPr lang="en-US" dirty="0"/>
              <a:t>Consequence of another disease? (Gorham Stout?)</a:t>
            </a:r>
          </a:p>
          <a:p>
            <a:r>
              <a:rPr lang="en-US" dirty="0"/>
              <a:t>Treat or leave alone? Safety of treatment?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5FC0A-73D8-AC73-EFA1-611F074F4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9EC4BB-2F68-49C2-E2ED-40FF27AAF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129" y="923330"/>
            <a:ext cx="5348671" cy="525229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9E6C53-0AD7-72B1-4516-85FD7FF42638}"/>
              </a:ext>
            </a:extLst>
          </p:cNvPr>
          <p:cNvCxnSpPr>
            <a:cxnSpLocks/>
          </p:cNvCxnSpPr>
          <p:nvPr/>
        </p:nvCxnSpPr>
        <p:spPr>
          <a:xfrm flipH="1" flipV="1">
            <a:off x="5507698" y="3236054"/>
            <a:ext cx="1006679" cy="192946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3861018-0E80-5CEE-89D6-D2C1DFA6E03F}"/>
              </a:ext>
            </a:extLst>
          </p:cNvPr>
          <p:cNvSpPr txBox="1"/>
          <p:nvPr/>
        </p:nvSpPr>
        <p:spPr>
          <a:xfrm>
            <a:off x="1814129" y="0"/>
            <a:ext cx="5515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66FF33"/>
                </a:solidFill>
              </a:rPr>
              <a:t>Cisternogram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AE3603-D71F-D21A-2A12-9627F46F70B2}"/>
              </a:ext>
            </a:extLst>
          </p:cNvPr>
          <p:cNvSpPr txBox="1"/>
          <p:nvPr/>
        </p:nvSpPr>
        <p:spPr>
          <a:xfrm>
            <a:off x="983773" y="6273225"/>
            <a:ext cx="7176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66FF33"/>
                </a:solidFill>
              </a:rPr>
              <a:t>Credit Andrew McClelland Neuroradiology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98D629D-C3C4-1AC1-94AA-9E39DAE8BEF6}"/>
              </a:ext>
            </a:extLst>
          </p:cNvPr>
          <p:cNvCxnSpPr>
            <a:cxnSpLocks/>
          </p:cNvCxnSpPr>
          <p:nvPr/>
        </p:nvCxnSpPr>
        <p:spPr>
          <a:xfrm flipV="1">
            <a:off x="2450592" y="4229702"/>
            <a:ext cx="1031193" cy="415450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2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B159A-5C8C-5FD8-BA00-BDD6E9C83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DD142-1DDD-4DA0-07A5-4BD9FEA93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71" y="1183677"/>
            <a:ext cx="3447763" cy="5010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FE3C3-EFDB-2EE9-EF84-3678DCE1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407" y="1183677"/>
            <a:ext cx="4353533" cy="501084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23AE61-082E-BD42-4DCA-5DD0C8AFF6AC}"/>
              </a:ext>
            </a:extLst>
          </p:cNvPr>
          <p:cNvCxnSpPr>
            <a:cxnSpLocks/>
          </p:cNvCxnSpPr>
          <p:nvPr/>
        </p:nvCxnSpPr>
        <p:spPr>
          <a:xfrm flipH="1" flipV="1">
            <a:off x="7343595" y="4144695"/>
            <a:ext cx="678090" cy="342201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5DA754-45E8-D255-F5C4-678B479D9B36}"/>
              </a:ext>
            </a:extLst>
          </p:cNvPr>
          <p:cNvCxnSpPr>
            <a:cxnSpLocks/>
          </p:cNvCxnSpPr>
          <p:nvPr/>
        </p:nvCxnSpPr>
        <p:spPr>
          <a:xfrm flipH="1" flipV="1">
            <a:off x="7138219" y="4872122"/>
            <a:ext cx="678090" cy="342201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CB1457-734C-6DDB-4BA1-26884359AB27}"/>
              </a:ext>
            </a:extLst>
          </p:cNvPr>
          <p:cNvCxnSpPr>
            <a:cxnSpLocks/>
          </p:cNvCxnSpPr>
          <p:nvPr/>
        </p:nvCxnSpPr>
        <p:spPr>
          <a:xfrm flipV="1">
            <a:off x="71073" y="4885986"/>
            <a:ext cx="788566" cy="599358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06A3581-375F-BEA5-4A46-C64774536D9F}"/>
              </a:ext>
            </a:extLst>
          </p:cNvPr>
          <p:cNvSpPr txBox="1"/>
          <p:nvPr/>
        </p:nvSpPr>
        <p:spPr>
          <a:xfrm>
            <a:off x="1961523" y="0"/>
            <a:ext cx="5515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66FF33"/>
                </a:solidFill>
              </a:rPr>
              <a:t>Cisternogram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FC135-6934-D0F0-78EB-7B6FD70C559A}"/>
              </a:ext>
            </a:extLst>
          </p:cNvPr>
          <p:cNvSpPr txBox="1"/>
          <p:nvPr/>
        </p:nvSpPr>
        <p:spPr>
          <a:xfrm>
            <a:off x="2140816" y="6124417"/>
            <a:ext cx="50901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6FF33"/>
                </a:solidFill>
              </a:rPr>
              <a:t>CSF Lymphatic Fistula</a:t>
            </a:r>
          </a:p>
        </p:txBody>
      </p:sp>
    </p:spTree>
    <p:extLst>
      <p:ext uri="{BB962C8B-B14F-4D97-AF65-F5344CB8AC3E}">
        <p14:creationId xmlns:p14="http://schemas.microsoft.com/office/powerpoint/2010/main" val="428498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4085B-B700-541C-F243-6EFB541E6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A53599-534C-CF51-B35B-541C725BCD49}"/>
              </a:ext>
            </a:extLst>
          </p:cNvPr>
          <p:cNvSpPr txBox="1"/>
          <p:nvPr/>
        </p:nvSpPr>
        <p:spPr>
          <a:xfrm>
            <a:off x="895398" y="124875"/>
            <a:ext cx="7594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66FF33"/>
                </a:solidFill>
              </a:rPr>
              <a:t>Cisternogram years before</a:t>
            </a: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C5E76308-06CF-BF38-1A34-01A0282A0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59" y="1875500"/>
            <a:ext cx="4128863" cy="4163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A0C18E-E2A6-6F17-7E79-3AFA14E33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008" y="1955887"/>
            <a:ext cx="4541433" cy="416355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A7528C-C81F-B5FB-2FE5-70C7B7B7AC83}"/>
              </a:ext>
            </a:extLst>
          </p:cNvPr>
          <p:cNvCxnSpPr>
            <a:cxnSpLocks/>
          </p:cNvCxnSpPr>
          <p:nvPr/>
        </p:nvCxnSpPr>
        <p:spPr>
          <a:xfrm flipH="1" flipV="1">
            <a:off x="8599187" y="5777245"/>
            <a:ext cx="353894" cy="573313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2A8C8D-583D-5C69-0A3E-6D3BB6701270}"/>
              </a:ext>
            </a:extLst>
          </p:cNvPr>
          <p:cNvCxnSpPr>
            <a:cxnSpLocks/>
          </p:cNvCxnSpPr>
          <p:nvPr/>
        </p:nvCxnSpPr>
        <p:spPr>
          <a:xfrm flipH="1" flipV="1">
            <a:off x="5679767" y="4823647"/>
            <a:ext cx="678090" cy="342201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6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15FAB-BCF0-CAF7-6F13-5462507C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D2A236-9439-679A-D88D-3196CC21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058" y="3875314"/>
            <a:ext cx="3620965" cy="2861446"/>
          </a:xfrm>
          <a:prstGeom prst="rect">
            <a:avLst/>
          </a:prstGeom>
        </p:spPr>
      </p:pic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25AAB63C-A558-410C-CABD-505EBAD524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031" y="1451695"/>
            <a:ext cx="4749800" cy="4789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53538F-22F5-9F61-A7BE-6F5D48BDE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2101" y="0"/>
            <a:ext cx="3651922" cy="363571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6E0B144-1CC6-BE26-D686-10244E10945C}"/>
              </a:ext>
            </a:extLst>
          </p:cNvPr>
          <p:cNvSpPr/>
          <p:nvPr/>
        </p:nvSpPr>
        <p:spPr>
          <a:xfrm>
            <a:off x="6328807" y="1743075"/>
            <a:ext cx="205343" cy="1257300"/>
          </a:xfrm>
          <a:custGeom>
            <a:avLst/>
            <a:gdLst>
              <a:gd name="csX0" fmla="*/ 205343 w 205343"/>
              <a:gd name="csY0" fmla="*/ 0 h 1257300"/>
              <a:gd name="csX1" fmla="*/ 14843 w 205343"/>
              <a:gd name="csY1" fmla="*/ 419100 h 1257300"/>
              <a:gd name="csX2" fmla="*/ 14843 w 205343"/>
              <a:gd name="csY2" fmla="*/ 1047750 h 1257300"/>
              <a:gd name="csX3" fmla="*/ 33893 w 205343"/>
              <a:gd name="csY3" fmla="*/ 1257300 h 12573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05343" h="1257300">
                <a:moveTo>
                  <a:pt x="205343" y="0"/>
                </a:moveTo>
                <a:cubicBezTo>
                  <a:pt x="125968" y="122237"/>
                  <a:pt x="46593" y="244475"/>
                  <a:pt x="14843" y="419100"/>
                </a:cubicBezTo>
                <a:cubicBezTo>
                  <a:pt x="-16907" y="593725"/>
                  <a:pt x="11668" y="908050"/>
                  <a:pt x="14843" y="1047750"/>
                </a:cubicBezTo>
                <a:cubicBezTo>
                  <a:pt x="18018" y="1187450"/>
                  <a:pt x="25955" y="1222375"/>
                  <a:pt x="33893" y="1257300"/>
                </a:cubicBez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3F1D0F-7CB8-8497-3116-F8ED26D029B8}"/>
              </a:ext>
            </a:extLst>
          </p:cNvPr>
          <p:cNvSpPr/>
          <p:nvPr/>
        </p:nvSpPr>
        <p:spPr>
          <a:xfrm rot="14450601">
            <a:off x="5951871" y="1857818"/>
            <a:ext cx="189347" cy="630250"/>
          </a:xfrm>
          <a:custGeom>
            <a:avLst/>
            <a:gdLst>
              <a:gd name="csX0" fmla="*/ 205343 w 205343"/>
              <a:gd name="csY0" fmla="*/ 0 h 1257300"/>
              <a:gd name="csX1" fmla="*/ 14843 w 205343"/>
              <a:gd name="csY1" fmla="*/ 419100 h 1257300"/>
              <a:gd name="csX2" fmla="*/ 14843 w 205343"/>
              <a:gd name="csY2" fmla="*/ 1047750 h 1257300"/>
              <a:gd name="csX3" fmla="*/ 33893 w 205343"/>
              <a:gd name="csY3" fmla="*/ 1257300 h 1257300"/>
              <a:gd name="csX0" fmla="*/ 205343 w 205343"/>
              <a:gd name="csY0" fmla="*/ 0 h 1047750"/>
              <a:gd name="csX1" fmla="*/ 14843 w 205343"/>
              <a:gd name="csY1" fmla="*/ 419100 h 1047750"/>
              <a:gd name="csX2" fmla="*/ 14843 w 205343"/>
              <a:gd name="csY2" fmla="*/ 1047750 h 1047750"/>
              <a:gd name="csX0" fmla="*/ 204933 w 204933"/>
              <a:gd name="csY0" fmla="*/ 0 h 630250"/>
              <a:gd name="csX1" fmla="*/ 14433 w 204933"/>
              <a:gd name="csY1" fmla="*/ 419100 h 630250"/>
              <a:gd name="csX2" fmla="*/ 15605 w 204933"/>
              <a:gd name="csY2" fmla="*/ 630250 h 630250"/>
              <a:gd name="csX0" fmla="*/ 190315 w 190315"/>
              <a:gd name="csY0" fmla="*/ 0 h 630250"/>
              <a:gd name="csX1" fmla="*/ 32373 w 190315"/>
              <a:gd name="csY1" fmla="*/ 297282 h 630250"/>
              <a:gd name="csX2" fmla="*/ 987 w 190315"/>
              <a:gd name="csY2" fmla="*/ 630250 h 630250"/>
              <a:gd name="csX0" fmla="*/ 189347 w 189347"/>
              <a:gd name="csY0" fmla="*/ 0 h 630250"/>
              <a:gd name="csX1" fmla="*/ 31405 w 189347"/>
              <a:gd name="csY1" fmla="*/ 297282 h 630250"/>
              <a:gd name="csX2" fmla="*/ 5578 w 189347"/>
              <a:gd name="csY2" fmla="*/ 537059 h 630250"/>
              <a:gd name="csX3" fmla="*/ 19 w 189347"/>
              <a:gd name="csY3" fmla="*/ 630250 h 6302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89347" h="630250">
                <a:moveTo>
                  <a:pt x="189347" y="0"/>
                </a:moveTo>
                <a:cubicBezTo>
                  <a:pt x="109972" y="122237"/>
                  <a:pt x="62033" y="207772"/>
                  <a:pt x="31405" y="297282"/>
                </a:cubicBezTo>
                <a:cubicBezTo>
                  <a:pt x="777" y="386792"/>
                  <a:pt x="10809" y="481564"/>
                  <a:pt x="5578" y="537059"/>
                </a:cubicBezTo>
                <a:cubicBezTo>
                  <a:pt x="347" y="592554"/>
                  <a:pt x="-115" y="615086"/>
                  <a:pt x="19" y="630250"/>
                </a:cubicBez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C6172D-50FC-36DB-4302-A6999B413703}"/>
              </a:ext>
            </a:extLst>
          </p:cNvPr>
          <p:cNvSpPr/>
          <p:nvPr/>
        </p:nvSpPr>
        <p:spPr>
          <a:xfrm>
            <a:off x="7094268" y="5099559"/>
            <a:ext cx="341772" cy="1141850"/>
          </a:xfrm>
          <a:custGeom>
            <a:avLst/>
            <a:gdLst>
              <a:gd name="csX0" fmla="*/ 36374 w 341772"/>
              <a:gd name="csY0" fmla="*/ 17725 h 1141850"/>
              <a:gd name="csX1" fmla="*/ 288044 w 341772"/>
              <a:gd name="csY1" fmla="*/ 947 h 1141850"/>
              <a:gd name="csX2" fmla="*/ 338378 w 341772"/>
              <a:gd name="csY2" fmla="*/ 42892 h 1141850"/>
              <a:gd name="csX3" fmla="*/ 229321 w 341772"/>
              <a:gd name="csY3" fmla="*/ 353285 h 1141850"/>
              <a:gd name="csX4" fmla="*/ 86708 w 341772"/>
              <a:gd name="csY4" fmla="*/ 487509 h 1141850"/>
              <a:gd name="csX5" fmla="*/ 2818 w 341772"/>
              <a:gd name="csY5" fmla="*/ 772735 h 1141850"/>
              <a:gd name="csX6" fmla="*/ 27985 w 341772"/>
              <a:gd name="csY6" fmla="*/ 1141850 h 1141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41772" h="1141850">
                <a:moveTo>
                  <a:pt x="36374" y="17725"/>
                </a:moveTo>
                <a:cubicBezTo>
                  <a:pt x="137042" y="7238"/>
                  <a:pt x="237710" y="-3248"/>
                  <a:pt x="288044" y="947"/>
                </a:cubicBezTo>
                <a:cubicBezTo>
                  <a:pt x="338378" y="5142"/>
                  <a:pt x="348165" y="-15831"/>
                  <a:pt x="338378" y="42892"/>
                </a:cubicBezTo>
                <a:cubicBezTo>
                  <a:pt x="328591" y="101615"/>
                  <a:pt x="271266" y="279182"/>
                  <a:pt x="229321" y="353285"/>
                </a:cubicBezTo>
                <a:cubicBezTo>
                  <a:pt x="187376" y="427388"/>
                  <a:pt x="124459" y="417601"/>
                  <a:pt x="86708" y="487509"/>
                </a:cubicBezTo>
                <a:cubicBezTo>
                  <a:pt x="48957" y="557417"/>
                  <a:pt x="12605" y="663678"/>
                  <a:pt x="2818" y="772735"/>
                </a:cubicBezTo>
                <a:cubicBezTo>
                  <a:pt x="-6969" y="881792"/>
                  <a:pt x="10508" y="1011821"/>
                  <a:pt x="27985" y="1141850"/>
                </a:cubicBez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66A30-CE39-E4F1-5F51-5350624548F8}"/>
              </a:ext>
            </a:extLst>
          </p:cNvPr>
          <p:cNvSpPr txBox="1"/>
          <p:nvPr/>
        </p:nvSpPr>
        <p:spPr>
          <a:xfrm>
            <a:off x="301477" y="88764"/>
            <a:ext cx="45849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rgbClr val="66FF33"/>
                </a:solidFill>
              </a:rPr>
              <a:t>Bone Channels!</a:t>
            </a:r>
          </a:p>
          <a:p>
            <a:pPr algn="ctr"/>
            <a:r>
              <a:rPr lang="en-US" sz="3600" dirty="0">
                <a:solidFill>
                  <a:srgbClr val="66FF33"/>
                </a:solidFill>
              </a:rPr>
              <a:t>Gorham Stout Disease?</a:t>
            </a:r>
          </a:p>
        </p:txBody>
      </p:sp>
    </p:spTree>
    <p:extLst>
      <p:ext uri="{BB962C8B-B14F-4D97-AF65-F5344CB8AC3E}">
        <p14:creationId xmlns:p14="http://schemas.microsoft.com/office/powerpoint/2010/main" val="2683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32D92-ADF5-C50D-769F-D5B0BA63F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3ED590-C6FF-20A3-9643-C74AC79D1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17" y="419098"/>
            <a:ext cx="2853480" cy="6172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D123CE-5D24-DA35-63C7-92248D5331D3}"/>
              </a:ext>
            </a:extLst>
          </p:cNvPr>
          <p:cNvSpPr txBox="1"/>
          <p:nvPr/>
        </p:nvSpPr>
        <p:spPr>
          <a:xfrm>
            <a:off x="7086584" y="904875"/>
            <a:ext cx="187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FF33"/>
                </a:solidFill>
              </a:rPr>
              <a:t>DIAGNOSIS MADE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B48451-B44C-0EE4-3DB1-489C9C84C2AC}"/>
              </a:ext>
            </a:extLst>
          </p:cNvPr>
          <p:cNvCxnSpPr>
            <a:cxnSpLocks/>
          </p:cNvCxnSpPr>
          <p:nvPr/>
        </p:nvCxnSpPr>
        <p:spPr>
          <a:xfrm flipH="1">
            <a:off x="4161652" y="1274207"/>
            <a:ext cx="4665159" cy="0"/>
          </a:xfrm>
          <a:prstGeom prst="line">
            <a:avLst/>
          </a:prstGeom>
          <a:ln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2E3557A-CC25-2008-7001-03164BB952EA}"/>
              </a:ext>
            </a:extLst>
          </p:cNvPr>
          <p:cNvCxnSpPr>
            <a:cxnSpLocks/>
          </p:cNvCxnSpPr>
          <p:nvPr/>
        </p:nvCxnSpPr>
        <p:spPr>
          <a:xfrm flipV="1">
            <a:off x="180105" y="232063"/>
            <a:ext cx="7161" cy="6359237"/>
          </a:xfrm>
          <a:prstGeom prst="straightConnector1">
            <a:avLst/>
          </a:prstGeom>
          <a:ln w="57150">
            <a:solidFill>
              <a:srgbClr val="66FF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4057EF-EFC2-2247-5E34-B3E60C3D6927}"/>
              </a:ext>
            </a:extLst>
          </p:cNvPr>
          <p:cNvCxnSpPr>
            <a:cxnSpLocks/>
          </p:cNvCxnSpPr>
          <p:nvPr/>
        </p:nvCxnSpPr>
        <p:spPr>
          <a:xfrm flipV="1">
            <a:off x="4017814" y="1274207"/>
            <a:ext cx="0" cy="5317093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6B3DED-9285-1631-7C2E-649B905C6608}"/>
              </a:ext>
            </a:extLst>
          </p:cNvPr>
          <p:cNvCxnSpPr>
            <a:cxnSpLocks/>
          </p:cNvCxnSpPr>
          <p:nvPr/>
        </p:nvCxnSpPr>
        <p:spPr>
          <a:xfrm>
            <a:off x="158750" y="232063"/>
            <a:ext cx="3314700" cy="0"/>
          </a:xfrm>
          <a:prstGeom prst="straightConnector1">
            <a:avLst/>
          </a:prstGeom>
          <a:ln w="57150">
            <a:solidFill>
              <a:srgbClr val="66FF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390E07-BBED-77C4-7F2B-F283F3777DF6}"/>
              </a:ext>
            </a:extLst>
          </p:cNvPr>
          <p:cNvCxnSpPr>
            <a:cxnSpLocks/>
          </p:cNvCxnSpPr>
          <p:nvPr/>
        </p:nvCxnSpPr>
        <p:spPr>
          <a:xfrm>
            <a:off x="3443989" y="232063"/>
            <a:ext cx="0" cy="6359237"/>
          </a:xfrm>
          <a:prstGeom prst="straightConnector1">
            <a:avLst/>
          </a:prstGeom>
          <a:ln w="57150">
            <a:solidFill>
              <a:srgbClr val="66FF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D3A496-DCE7-FB4B-1A7E-7ADF525070FC}"/>
              </a:ext>
            </a:extLst>
          </p:cNvPr>
          <p:cNvCxnSpPr>
            <a:cxnSpLocks/>
          </p:cNvCxnSpPr>
          <p:nvPr/>
        </p:nvCxnSpPr>
        <p:spPr>
          <a:xfrm flipH="1">
            <a:off x="3416300" y="6591300"/>
            <a:ext cx="631825" cy="0"/>
          </a:xfrm>
          <a:prstGeom prst="straightConnector1">
            <a:avLst/>
          </a:prstGeom>
          <a:ln w="57150">
            <a:solidFill>
              <a:srgbClr val="66FF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F77E080-6692-CB3B-731C-A0F9DE763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1" y="419099"/>
            <a:ext cx="2801408" cy="62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9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315E5-4011-D767-D11F-AE28A3F2C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86116-A452-CD27-5281-DB0608BE7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48" y="882592"/>
            <a:ext cx="2987345" cy="565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EF1823-028C-28AA-1CD6-C26615E65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583" y="882592"/>
            <a:ext cx="5039808" cy="5657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757448-B26A-7F74-CACC-68276A7D2E20}"/>
              </a:ext>
            </a:extLst>
          </p:cNvPr>
          <p:cNvSpPr txBox="1"/>
          <p:nvPr/>
        </p:nvSpPr>
        <p:spPr>
          <a:xfrm>
            <a:off x="0" y="5594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66FF33"/>
                </a:solidFill>
              </a:rPr>
              <a:t>We decided to investigate this further: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22969-E86C-963C-1943-E9D0835D6579}"/>
              </a:ext>
            </a:extLst>
          </p:cNvPr>
          <p:cNvSpPr txBox="1"/>
          <p:nvPr/>
        </p:nvSpPr>
        <p:spPr>
          <a:xfrm>
            <a:off x="2971800" y="6503131"/>
            <a:ext cx="3394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66FF33"/>
                </a:solidFill>
              </a:rPr>
              <a:t>Cisternogram with patient prone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3448</TotalTime>
  <Words>304</Words>
  <Application>Microsoft Office PowerPoint</Application>
  <PresentationFormat>On-screen Show (4:3)</PresentationFormat>
  <Paragraphs>57</Paragraphs>
  <Slides>33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Office Theme</vt:lpstr>
      <vt:lpstr>PowerPoint Presentation</vt:lpstr>
      <vt:lpstr>Relevant Disclosure</vt:lpstr>
      <vt:lpstr>Patient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Literature – CSF Lymphatic Fistula</vt:lpstr>
      <vt:lpstr>Literature - Gorham Stout Disease</vt:lpstr>
      <vt:lpstr>PowerPoint Presentation</vt:lpstr>
      <vt:lpstr>PowerPoint Presentation</vt:lpstr>
      <vt:lpstr>PowerPoint Presentation</vt:lpstr>
      <vt:lpstr>Angio patient prone, 3D-DSA of right CCA and Needle Guidance trajectory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Raz, Eytan</dc:creator>
  <cp:lastModifiedBy>Shapiro, Maksim</cp:lastModifiedBy>
  <cp:revision>36</cp:revision>
  <dcterms:created xsi:type="dcterms:W3CDTF">2024-03-28T14:06:13Z</dcterms:created>
  <dcterms:modified xsi:type="dcterms:W3CDTF">2026-01-19T10:16:50Z</dcterms:modified>
</cp:coreProperties>
</file>